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2" autoAdjust="0"/>
    <p:restoredTop sz="94667" autoAdjust="0"/>
  </p:normalViewPr>
  <p:slideViewPr>
    <p:cSldViewPr>
      <p:cViewPr varScale="1">
        <p:scale>
          <a:sx n="75" d="100"/>
          <a:sy n="75" d="100"/>
        </p:scale>
        <p:origin x="-51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56FC3-809D-4161-9340-0B1664B071BF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2972-FD44-4299-9944-582398755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56FC3-809D-4161-9340-0B1664B071BF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2972-FD44-4299-9944-582398755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56FC3-809D-4161-9340-0B1664B071BF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2972-FD44-4299-9944-582398755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56FC3-809D-4161-9340-0B1664B071BF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2972-FD44-4299-9944-582398755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56FC3-809D-4161-9340-0B1664B071BF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2972-FD44-4299-9944-582398755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56FC3-809D-4161-9340-0B1664B071BF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2972-FD44-4299-9944-582398755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56FC3-809D-4161-9340-0B1664B071BF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2972-FD44-4299-9944-582398755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56FC3-809D-4161-9340-0B1664B071BF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2972-FD44-4299-9944-582398755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56FC3-809D-4161-9340-0B1664B071BF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2972-FD44-4299-9944-582398755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56FC3-809D-4161-9340-0B1664B071BF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2972-FD44-4299-9944-582398755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56FC3-809D-4161-9340-0B1664B071BF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F2972-FD44-4299-9944-582398755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56FC3-809D-4161-9340-0B1664B071BF}" type="datetimeFigureOut">
              <a:rPr lang="en-US" smtClean="0"/>
              <a:t>4/15/2010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F2972-FD44-4299-9944-582398755C1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oksys.com/v3/customers/" TargetMode="External"/><Relationship Id="rId2" Type="http://schemas.openxmlformats.org/officeDocument/2006/relationships/hyperlink" Target="http://www.booksys.com/v3/brochures/LibraryManagement/WebBasedILS/AtriuumASP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brarytechnology.org/booksystems.pl" TargetMode="External"/><Relationship Id="rId5" Type="http://schemas.openxmlformats.org/officeDocument/2006/relationships/hyperlink" Target="http://www.ctreg14.org/uploaded/faculty/kcaldwell/pdfs/Directions.pdf" TargetMode="External"/><Relationship Id="rId4" Type="http://schemas.openxmlformats.org/officeDocument/2006/relationships/hyperlink" Target="http://www.atriuum.com/atriuum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What are they saying about </a:t>
            </a:r>
            <a:r>
              <a:rPr lang="en-US" sz="3200" dirty="0" err="1" smtClean="0">
                <a:solidFill>
                  <a:srgbClr val="FF0000"/>
                </a:solidFill>
              </a:rPr>
              <a:t>Atriuum</a:t>
            </a:r>
            <a:r>
              <a:rPr lang="en-US" sz="3200" dirty="0" smtClean="0">
                <a:solidFill>
                  <a:srgbClr val="FF0000"/>
                </a:solidFill>
              </a:rPr>
              <a:t>?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You know that I LOVE everything about Book Systems!! It amazes me that I am already so proficient at using a program that I first laid eyes on only 6 months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ago</a:t>
            </a:r>
          </a:p>
          <a:p>
            <a:r>
              <a:rPr lang="en-US" sz="2000" dirty="0">
                <a:solidFill>
                  <a:srgbClr val="00B050"/>
                </a:solidFill>
              </a:rPr>
              <a:t>After speaking to some of the other media specialists in the county, we feel </a:t>
            </a:r>
            <a:r>
              <a:rPr lang="en-US" sz="2000" dirty="0" err="1">
                <a:solidFill>
                  <a:srgbClr val="00B050"/>
                </a:solidFill>
              </a:rPr>
              <a:t>Atriuum</a:t>
            </a:r>
            <a:r>
              <a:rPr lang="en-US" sz="2000" dirty="0">
                <a:solidFill>
                  <a:srgbClr val="00B050"/>
                </a:solidFill>
              </a:rPr>
              <a:t> has provided us reporting capabilities that were not available to us in our previous library automation system, </a:t>
            </a:r>
            <a:r>
              <a:rPr lang="en-US" sz="2000" dirty="0" smtClean="0">
                <a:solidFill>
                  <a:srgbClr val="00B050"/>
                </a:solidFill>
              </a:rPr>
              <a:t>Athena</a:t>
            </a:r>
          </a:p>
          <a:p>
            <a:r>
              <a:rPr lang="en-US" sz="2000" dirty="0">
                <a:solidFill>
                  <a:srgbClr val="00B0F0"/>
                </a:solidFill>
              </a:rPr>
              <a:t>We are simply delighted with the merits of the </a:t>
            </a:r>
            <a:r>
              <a:rPr lang="en-US" sz="2000" dirty="0" err="1">
                <a:solidFill>
                  <a:srgbClr val="00B0F0"/>
                </a:solidFill>
              </a:rPr>
              <a:t>Atriuum</a:t>
            </a:r>
            <a:r>
              <a:rPr lang="en-US" sz="2000" dirty="0">
                <a:solidFill>
                  <a:srgbClr val="00B0F0"/>
                </a:solidFill>
              </a:rPr>
              <a:t> Web-based solution. It is proving to be a quantum leap over the server-based program we were </a:t>
            </a:r>
            <a:r>
              <a:rPr lang="en-US" sz="2000" dirty="0" smtClean="0">
                <a:solidFill>
                  <a:srgbClr val="00B0F0"/>
                </a:solidFill>
              </a:rPr>
              <a:t>using</a:t>
            </a:r>
          </a:p>
          <a:p>
            <a:r>
              <a:rPr lang="en-US" sz="2000" dirty="0">
                <a:solidFill>
                  <a:srgbClr val="FFC000"/>
                </a:solidFill>
              </a:rPr>
              <a:t>Our administration was very happy that our elementary schools could do their own retrospective conversion themselves</a:t>
            </a:r>
            <a:r>
              <a:rPr lang="en-US" sz="2000" dirty="0" smtClean="0">
                <a:solidFill>
                  <a:srgbClr val="FFC000"/>
                </a:solidFill>
              </a:rPr>
              <a:t>.</a:t>
            </a:r>
          </a:p>
          <a:p>
            <a:r>
              <a:rPr lang="en-US" sz="2000" dirty="0">
                <a:solidFill>
                  <a:srgbClr val="7030A0"/>
                </a:solidFill>
              </a:rPr>
              <a:t>I love the fact that our complete collection is at our fingertips. This is especially helpful for new faculty and new students."</a:t>
            </a:r>
          </a:p>
        </p:txBody>
      </p:sp>
      <p:pic>
        <p:nvPicPr>
          <p:cNvPr id="2050" name="Picture 2" descr="C:\Users\julio\AppData\Local\Microsoft\Windows\Temporary Internet Files\Content.IE5\DCEUNAGX\MCj039749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0400" y="5562600"/>
            <a:ext cx="1826057" cy="977494"/>
          </a:xfrm>
          <a:prstGeom prst="rect">
            <a:avLst/>
          </a:prstGeom>
          <a:noFill/>
        </p:spPr>
      </p:pic>
      <p:pic>
        <p:nvPicPr>
          <p:cNvPr id="2051" name="Picture 3" descr="C:\Users\julio\AppData\Local\Microsoft\Windows\Temporary Internet Files\Content.IE5\95L4T07V\MCj0396700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0"/>
            <a:ext cx="1523999" cy="1600200"/>
          </a:xfrm>
          <a:prstGeom prst="rect">
            <a:avLst/>
          </a:prstGeom>
          <a:noFill/>
        </p:spPr>
      </p:pic>
      <p:pic>
        <p:nvPicPr>
          <p:cNvPr id="2054" name="Picture 6" descr="C:\Users\julio\AppData\Local\Microsoft\Windows\Temporary Internet Files\Content.IE5\2VS1BV46\MCj03357350000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00" y="-152400"/>
            <a:ext cx="1367828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err="1" smtClean="0">
                <a:solidFill>
                  <a:srgbClr val="FF0000"/>
                </a:solidFill>
              </a:rPr>
              <a:t>Atriuu</a:t>
            </a:r>
            <a:r>
              <a:rPr lang="en-US" sz="4800" dirty="0" err="1">
                <a:solidFill>
                  <a:srgbClr val="FF0000"/>
                </a:solidFill>
              </a:rPr>
              <a:t>m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				    </a:t>
            </a:r>
            <a:r>
              <a:rPr lang="en-US" dirty="0" smtClean="0">
                <a:solidFill>
                  <a:srgbClr val="FF0000"/>
                </a:solidFill>
              </a:rPr>
              <a:t>Our Future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  		       </a:t>
            </a:r>
            <a:r>
              <a:rPr lang="en-US" dirty="0" smtClean="0">
                <a:solidFill>
                  <a:srgbClr val="FF0000"/>
                </a:solidFill>
              </a:rPr>
              <a:t>For the benefit of:</a:t>
            </a:r>
          </a:p>
          <a:p>
            <a:pPr lvl="6"/>
            <a:r>
              <a:rPr lang="en-US" sz="3200" dirty="0" smtClean="0">
                <a:solidFill>
                  <a:srgbClr val="FF0000"/>
                </a:solidFill>
              </a:rPr>
              <a:t>  Students</a:t>
            </a:r>
          </a:p>
          <a:p>
            <a:pPr lvl="6"/>
            <a:r>
              <a:rPr lang="en-US" sz="3200" dirty="0" smtClean="0">
                <a:solidFill>
                  <a:srgbClr val="FF0000"/>
                </a:solidFill>
              </a:rPr>
              <a:t>  Staff</a:t>
            </a:r>
          </a:p>
          <a:p>
            <a:pPr lvl="6"/>
            <a:r>
              <a:rPr lang="en-US" sz="3200" dirty="0" smtClean="0">
                <a:solidFill>
                  <a:srgbClr val="FF0000"/>
                </a:solidFill>
              </a:rPr>
              <a:t>  Parents</a:t>
            </a:r>
          </a:p>
          <a:p>
            <a:pPr lvl="6"/>
            <a:r>
              <a:rPr lang="en-US" sz="3200" dirty="0" smtClean="0">
                <a:solidFill>
                  <a:srgbClr val="FF0000"/>
                </a:solidFill>
              </a:rPr>
              <a:t>  District</a:t>
            </a:r>
            <a:endParaRPr lang="en-US" sz="32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1026" name="Picture 2" descr="C:\Users\julio\AppData\Local\Microsoft\Windows\Temporary Internet Files\Content.IE5\95L4T07V\MCj0438143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29000" cy="2921000"/>
          </a:xfrm>
          <a:prstGeom prst="rect">
            <a:avLst/>
          </a:prstGeom>
          <a:noFill/>
        </p:spPr>
      </p:pic>
      <p:pic>
        <p:nvPicPr>
          <p:cNvPr id="1028" name="Picture 4" descr="C:\Users\julio\AppData\Local\Microsoft\Windows\Temporary Internet Files\Content.IE5\2VS1BV46\MCj0410727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200400"/>
            <a:ext cx="3334693" cy="3441826"/>
          </a:xfrm>
          <a:prstGeom prst="rect">
            <a:avLst/>
          </a:prstGeom>
          <a:noFill/>
        </p:spPr>
      </p:pic>
      <p:pic>
        <p:nvPicPr>
          <p:cNvPr id="1034" name="Picture 10" descr="C:\Users\julio\AppData\Local\Microsoft\Windows\Temporary Internet Files\Content.IE5\95L4T07V\MCj04241780000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77000" y="685800"/>
            <a:ext cx="1597025" cy="1822450"/>
          </a:xfrm>
          <a:prstGeom prst="rect">
            <a:avLst/>
          </a:prstGeom>
          <a:noFill/>
        </p:spPr>
      </p:pic>
      <p:pic>
        <p:nvPicPr>
          <p:cNvPr id="1036" name="Picture 12" descr="C:\Users\julio\AppData\Local\Microsoft\Windows\Temporary Internet Files\Content.IE5\2VS1BV46\MCj04404240000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4419600"/>
            <a:ext cx="1827886" cy="1506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err="1" smtClean="0">
                <a:solidFill>
                  <a:srgbClr val="FF0000"/>
                </a:solidFill>
              </a:rPr>
              <a:t>Atriuum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Autofit/>
          </a:bodyPr>
          <a:lstStyle/>
          <a:p>
            <a:pPr lvl="0">
              <a:buNone/>
            </a:pPr>
            <a:endParaRPr lang="en-US" sz="1400" dirty="0" smtClean="0"/>
          </a:p>
          <a:p>
            <a:pPr lvl="0">
              <a:buNone/>
            </a:pPr>
            <a:endParaRPr lang="en-US" sz="1400" dirty="0"/>
          </a:p>
          <a:p>
            <a:pPr lvl="0">
              <a:buNone/>
            </a:pPr>
            <a:r>
              <a:rPr lang="en-US" sz="1400" dirty="0" smtClean="0"/>
              <a:t> </a:t>
            </a:r>
            <a:r>
              <a:rPr lang="en-US" sz="1400" dirty="0" err="1"/>
              <a:t>Atriuum</a:t>
            </a:r>
            <a:r>
              <a:rPr lang="en-US" sz="1400" dirty="0"/>
              <a:t> frequently asked </a:t>
            </a:r>
            <a:r>
              <a:rPr lang="en-US" sz="1400" dirty="0" smtClean="0"/>
              <a:t>questions: </a:t>
            </a:r>
            <a:r>
              <a:rPr lang="en-US" sz="1400" u="sng" dirty="0" smtClean="0">
                <a:hlinkClick r:id="rId2"/>
              </a:rPr>
              <a:t>http</a:t>
            </a:r>
            <a:r>
              <a:rPr lang="en-US" sz="1400" u="sng" dirty="0">
                <a:hlinkClick r:id="rId2"/>
              </a:rPr>
              <a:t>://www.booksys.com/v3/brochures/LibraryManagement/WebBasedILS/AtriuumASP.pdf</a:t>
            </a:r>
            <a:endParaRPr lang="en-US" sz="1400" dirty="0"/>
          </a:p>
          <a:p>
            <a:pPr>
              <a:buNone/>
            </a:pPr>
            <a:r>
              <a:rPr lang="en-US" sz="1400" dirty="0"/>
              <a:t> </a:t>
            </a:r>
          </a:p>
          <a:p>
            <a:pPr lvl="0">
              <a:buNone/>
            </a:pPr>
            <a:r>
              <a:rPr lang="en-US" sz="1400" dirty="0" smtClean="0"/>
              <a:t>Customer </a:t>
            </a:r>
            <a:r>
              <a:rPr lang="en-US" sz="1400" dirty="0"/>
              <a:t>reviews of Book Systems service and training</a:t>
            </a:r>
            <a:r>
              <a:rPr lang="en-US" sz="1400" dirty="0" smtClean="0"/>
              <a:t>:</a:t>
            </a:r>
          </a:p>
          <a:p>
            <a:pPr lvl="0">
              <a:buNone/>
            </a:pPr>
            <a:r>
              <a:rPr lang="en-US" sz="1400" dirty="0"/>
              <a:t>	</a:t>
            </a:r>
            <a:r>
              <a:rPr lang="en-US" sz="1400" dirty="0" smtClean="0"/>
              <a:t> </a:t>
            </a:r>
            <a:r>
              <a:rPr lang="en-US" sz="1400" u="sng" dirty="0">
                <a:hlinkClick r:id="rId3"/>
              </a:rPr>
              <a:t>http://www.booksys.com/v3/customers</a:t>
            </a:r>
            <a:r>
              <a:rPr lang="en-US" sz="1400" u="sng" dirty="0" smtClean="0">
                <a:hlinkClick r:id="rId3"/>
              </a:rPr>
              <a:t>/</a:t>
            </a:r>
            <a:r>
              <a:rPr lang="en-US" sz="1400" dirty="0"/>
              <a:t/>
            </a:r>
            <a:br>
              <a:rPr lang="en-US" sz="1400" dirty="0"/>
            </a:br>
            <a:endParaRPr lang="en-US" sz="1400" dirty="0"/>
          </a:p>
          <a:p>
            <a:pPr>
              <a:buNone/>
            </a:pPr>
            <a:r>
              <a:rPr lang="en-US" sz="1400" dirty="0"/>
              <a:t>Book Systems. (2010). </a:t>
            </a:r>
            <a:r>
              <a:rPr lang="en-US" sz="1400" i="1" dirty="0" err="1"/>
              <a:t>Atriuum</a:t>
            </a:r>
            <a:r>
              <a:rPr lang="en-US" sz="1400" dirty="0"/>
              <a:t>. Retrieved from http://www.booksys.com/v3/products/ </a:t>
            </a:r>
            <a:endParaRPr lang="en-US" sz="1400" dirty="0" smtClean="0"/>
          </a:p>
          <a:p>
            <a:pPr>
              <a:buNone/>
            </a:pPr>
            <a:endParaRPr lang="en-US" sz="1400" b="1" dirty="0"/>
          </a:p>
          <a:p>
            <a:pPr>
              <a:buNone/>
            </a:pPr>
            <a:r>
              <a:rPr lang="en-US" sz="1400" dirty="0"/>
              <a:t>Book Systems. (2010). </a:t>
            </a:r>
            <a:r>
              <a:rPr lang="en-US" sz="1400" i="1" dirty="0"/>
              <a:t>Company product overview</a:t>
            </a:r>
            <a:r>
              <a:rPr lang="en-US" sz="1400" dirty="0"/>
              <a:t>. Retrieved from </a:t>
            </a:r>
            <a:r>
              <a:rPr lang="en-US" sz="1400" dirty="0" smtClean="0"/>
              <a:t>             </a:t>
            </a:r>
            <a:r>
              <a:rPr lang="en-US" sz="1400" u="sng" dirty="0" smtClean="0">
                <a:hlinkClick r:id="rId4"/>
              </a:rPr>
              <a:t>http</a:t>
            </a:r>
            <a:r>
              <a:rPr lang="en-US" sz="1400" u="sng" dirty="0">
                <a:hlinkClick r:id="rId4"/>
              </a:rPr>
              <a:t>://</a:t>
            </a:r>
            <a:r>
              <a:rPr lang="en-US" sz="1400" u="sng" dirty="0" smtClean="0">
                <a:hlinkClick r:id="rId4"/>
              </a:rPr>
              <a:t>www.atriuum.com/atriuum.pdf</a:t>
            </a:r>
            <a:endParaRPr lang="en-US" sz="1400" u="sng" dirty="0" smtClean="0"/>
          </a:p>
          <a:p>
            <a:pPr>
              <a:buNone/>
            </a:pPr>
            <a:endParaRPr lang="en-US" sz="1400" dirty="0"/>
          </a:p>
          <a:p>
            <a:pPr>
              <a:buNone/>
            </a:pPr>
            <a:r>
              <a:rPr lang="en-US" sz="1400" dirty="0" smtClean="0"/>
              <a:t>Caldwell</a:t>
            </a:r>
            <a:r>
              <a:rPr lang="en-US" sz="1400" dirty="0"/>
              <a:t>, K. (</a:t>
            </a:r>
            <a:r>
              <a:rPr lang="en-US" sz="1400" dirty="0" err="1"/>
              <a:t>n.d</a:t>
            </a:r>
            <a:r>
              <a:rPr lang="en-US" sz="1400" dirty="0"/>
              <a:t>.). </a:t>
            </a:r>
            <a:r>
              <a:rPr lang="en-US" sz="1400" i="1" dirty="0"/>
              <a:t>Using </a:t>
            </a:r>
            <a:r>
              <a:rPr lang="en-US" sz="1400" i="1" dirty="0" err="1"/>
              <a:t>Atriuum</a:t>
            </a:r>
            <a:r>
              <a:rPr lang="en-US" sz="1400" i="1" dirty="0"/>
              <a:t> books systems card catalog</a:t>
            </a:r>
            <a:r>
              <a:rPr lang="en-US" sz="1400" dirty="0"/>
              <a:t>. Retrieved from </a:t>
            </a:r>
            <a:r>
              <a:rPr lang="en-US" sz="1400" u="sng" dirty="0">
                <a:hlinkClick r:id="rId5"/>
              </a:rPr>
              <a:t>http://www.ctreg14.org/uploaded/faculty/kcaldwell/pdfs/Directions.pdf</a:t>
            </a:r>
            <a:r>
              <a:rPr lang="en-US" sz="1400" dirty="0"/>
              <a:t> </a:t>
            </a:r>
            <a:endParaRPr lang="en-US" sz="1400" dirty="0" smtClean="0"/>
          </a:p>
          <a:p>
            <a:pPr>
              <a:buNone/>
            </a:pPr>
            <a:endParaRPr lang="en-US" sz="1400" dirty="0"/>
          </a:p>
          <a:p>
            <a:pPr>
              <a:buNone/>
            </a:pPr>
            <a:r>
              <a:rPr lang="en-US" sz="1400" dirty="0" err="1"/>
              <a:t>Fiehn</a:t>
            </a:r>
            <a:r>
              <a:rPr lang="en-US" sz="1400" dirty="0"/>
              <a:t>, Barbara. (2006). Library automation in k-12; a 2006 update, part 1. </a:t>
            </a:r>
            <a:r>
              <a:rPr lang="en-US" sz="1400" i="1" dirty="0"/>
              <a:t>Multimedia and Internet @ Schools</a:t>
            </a:r>
            <a:r>
              <a:rPr lang="en-US" sz="1400" dirty="0"/>
              <a:t>, </a:t>
            </a:r>
            <a:r>
              <a:rPr lang="en-US" sz="1400" i="1" dirty="0"/>
              <a:t>13</a:t>
            </a:r>
            <a:r>
              <a:rPr lang="en-US" sz="1400" dirty="0"/>
              <a:t>(5), 27-29. </a:t>
            </a:r>
            <a:endParaRPr lang="en-US" sz="1400" dirty="0" smtClean="0"/>
          </a:p>
          <a:p>
            <a:pPr>
              <a:buNone/>
            </a:pPr>
            <a:endParaRPr lang="en-US" sz="1400" b="1" dirty="0"/>
          </a:p>
          <a:p>
            <a:pPr>
              <a:buNone/>
            </a:pPr>
            <a:r>
              <a:rPr lang="en-US" sz="1400" dirty="0"/>
              <a:t>Library Technology Guides. (2009). </a:t>
            </a:r>
            <a:r>
              <a:rPr lang="en-US" sz="1400" i="1" dirty="0"/>
              <a:t>Key resources in the field of library automation: book systems, inc</a:t>
            </a:r>
            <a:r>
              <a:rPr lang="en-US" sz="1400" dirty="0"/>
              <a:t>. Retrieved from </a:t>
            </a:r>
            <a:r>
              <a:rPr lang="en-US" sz="1400" u="sng" dirty="0">
                <a:hlinkClick r:id="rId6"/>
              </a:rPr>
              <a:t>http://www.librarytechnology.org/booksystems.pl</a:t>
            </a:r>
            <a:r>
              <a:rPr lang="en-US" sz="1400" dirty="0"/>
              <a:t> </a:t>
            </a:r>
          </a:p>
          <a:p>
            <a:pPr>
              <a:buNone/>
            </a:pPr>
            <a:r>
              <a:rPr lang="en-US" sz="1400" dirty="0"/>
              <a:t>  </a:t>
            </a:r>
          </a:p>
          <a:p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156</Words>
  <Application>Microsoft Office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What are they saying about Atriuum?</vt:lpstr>
      <vt:lpstr>Atriuum</vt:lpstr>
      <vt:lpstr>Atriuum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Atriuum</dc:title>
  <dc:creator>julio</dc:creator>
  <cp:lastModifiedBy>julio</cp:lastModifiedBy>
  <cp:revision>8</cp:revision>
  <dcterms:created xsi:type="dcterms:W3CDTF">2010-04-16T02:08:19Z</dcterms:created>
  <dcterms:modified xsi:type="dcterms:W3CDTF">2010-04-16T02:58:14Z</dcterms:modified>
</cp:coreProperties>
</file>